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0" r:id="rId4"/>
    <p:sldId id="259" r:id="rId5"/>
    <p:sldId id="262"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025FD-8795-4E05-9690-CC1AFEC3EB8C}" v="120" dt="2022-10-04T14:38:05.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showGuides="1">
      <p:cViewPr varScale="1">
        <p:scale>
          <a:sx n="80" d="100"/>
          <a:sy n="80" d="100"/>
        </p:scale>
        <p:origin x="126" y="67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09-25T17:01:24.079" v="125" actId="15"/>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09-25T16:58:49.237" v="58" actId="208"/>
        <pc:sldMkLst>
          <pc:docMk/>
          <pc:sldMk cId="1300052041" sldId="257"/>
        </pc:sldMkLst>
        <pc:spChg chg="mod">
          <ac:chgData name="Gundermann, Katie" userId="fb4bd8d7-99b7-4c92-b80e-aa85d91072bf" providerId="ADAL" clId="{F11D06A5-A1D0-4C3F-8EF4-8D060F55D965}" dt="2022-09-25T16:44:38.946" v="4" actId="18245"/>
          <ac:spMkLst>
            <pc:docMk/>
            <pc:sldMk cId="1300052041" sldId="257"/>
            <ac:spMk id="6" creationId="{7E0B8EFD-CBCB-796E-5A94-9CA32BB25C8C}"/>
          </ac:spMkLst>
        </pc:spChg>
        <pc:spChg chg="mod">
          <ac:chgData name="Gundermann, Katie" userId="fb4bd8d7-99b7-4c92-b80e-aa85d91072bf" providerId="ADAL" clId="{F11D06A5-A1D0-4C3F-8EF4-8D060F55D965}" dt="2022-09-25T16:44:38.946" v="4" actId="18245"/>
          <ac:spMkLst>
            <pc:docMk/>
            <pc:sldMk cId="1300052041" sldId="257"/>
            <ac:spMk id="7" creationId="{51C641FA-C6D2-7B02-6C0E-9B09C4D8A6BB}"/>
          </ac:spMkLst>
        </pc:spChg>
        <pc:spChg chg="mod">
          <ac:chgData name="Gundermann, Katie" userId="fb4bd8d7-99b7-4c92-b80e-aa85d91072bf" providerId="ADAL" clId="{F11D06A5-A1D0-4C3F-8EF4-8D060F55D965}" dt="2022-09-25T16:44:38.946" v="4" actId="18245"/>
          <ac:spMkLst>
            <pc:docMk/>
            <pc:sldMk cId="1300052041" sldId="257"/>
            <ac:spMk id="8" creationId="{37FFC143-40C7-D4CC-75C4-611DE325E16C}"/>
          </ac:spMkLst>
        </pc:spChg>
        <pc:spChg chg="mod">
          <ac:chgData name="Gundermann, Katie" userId="fb4bd8d7-99b7-4c92-b80e-aa85d91072bf" providerId="ADAL" clId="{F11D06A5-A1D0-4C3F-8EF4-8D060F55D965}" dt="2022-09-25T16:44:38.946" v="4" actId="18245"/>
          <ac:spMkLst>
            <pc:docMk/>
            <pc:sldMk cId="1300052041" sldId="257"/>
            <ac:spMk id="10" creationId="{1312E7B7-BFFA-4F6D-7AE7-A6B9069E449E}"/>
          </ac:spMkLst>
        </pc:spChg>
        <pc:spChg chg="mod">
          <ac:chgData name="Gundermann, Katie" userId="fb4bd8d7-99b7-4c92-b80e-aa85d91072bf" providerId="ADAL" clId="{F11D06A5-A1D0-4C3F-8EF4-8D060F55D965}" dt="2022-09-25T16:58:42.255" v="56" actId="208"/>
          <ac:spMkLst>
            <pc:docMk/>
            <pc:sldMk cId="1300052041" sldId="257"/>
            <ac:spMk id="12" creationId="{6149B7F0-DF4C-0AFA-9D52-5D456BDCDA8C}"/>
          </ac:spMkLst>
        </pc:spChg>
        <pc:spChg chg="mod">
          <ac:chgData name="Gundermann, Katie" userId="fb4bd8d7-99b7-4c92-b80e-aa85d91072bf" providerId="ADAL" clId="{F11D06A5-A1D0-4C3F-8EF4-8D060F55D965}" dt="2022-09-25T16:58:45.273" v="57" actId="208"/>
          <ac:spMkLst>
            <pc:docMk/>
            <pc:sldMk cId="1300052041" sldId="257"/>
            <ac:spMk id="22" creationId="{265ABB40-4BDE-D430-D2CC-9116A60C58A1}"/>
          </ac:spMkLst>
        </pc:spChg>
        <pc:spChg chg="mod">
          <ac:chgData name="Gundermann, Katie" userId="fb4bd8d7-99b7-4c92-b80e-aa85d91072bf" providerId="ADAL" clId="{F11D06A5-A1D0-4C3F-8EF4-8D060F55D965}" dt="2022-09-25T16:58:49.237" v="58" actId="208"/>
          <ac:spMkLst>
            <pc:docMk/>
            <pc:sldMk cId="1300052041" sldId="257"/>
            <ac:spMk id="33" creationId="{F4FC649A-D7F6-6651-517A-49B05F21837B}"/>
          </ac:spMkLst>
        </pc:spChg>
        <pc:grpChg chg="mod">
          <ac:chgData name="Gundermann, Katie" userId="fb4bd8d7-99b7-4c92-b80e-aa85d91072bf" providerId="ADAL" clId="{F11D06A5-A1D0-4C3F-8EF4-8D060F55D965}" dt="2022-09-25T16:44:38.946" v="4" actId="1824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10/4/2022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10/4/2022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dirty="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dirty="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Group 3">
            <a:extLst>
              <a:ext uri="{FF2B5EF4-FFF2-40B4-BE49-F238E27FC236}">
                <a16:creationId xmlns:a16="http://schemas.microsoft.com/office/drawing/2014/main" id="{B6A0EDF8-D1B5-E2AE-5E68-0F1DCD63301F}"/>
              </a:ext>
            </a:extLst>
          </p:cNvPr>
          <p:cNvGrpSpPr/>
          <p:nvPr/>
        </p:nvGrpSpPr>
        <p:grpSpPr>
          <a:xfrm>
            <a:off x="838200" y="2416477"/>
            <a:ext cx="10515599" cy="3760484"/>
            <a:chOff x="838200" y="2416477"/>
            <a:chExt cx="10515599" cy="3760484"/>
          </a:xfrm>
        </p:grpSpPr>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dirty="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gr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dirty="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dirty="0">
                <a:solidFill>
                  <a:srgbClr val="333333"/>
                </a:solidFill>
                <a:effectLst/>
                <a:latin typeface="helvetica-w01-roman"/>
              </a:rPr>
              <a:t>“Reproducibility is a pillar of the scientific method” – Dr. </a:t>
            </a:r>
            <a:r>
              <a:rPr lang="en-US" b="1" i="1" dirty="0" err="1">
                <a:solidFill>
                  <a:srgbClr val="333333"/>
                </a:solidFill>
                <a:effectLst/>
                <a:latin typeface="helvetica-w01-roman"/>
              </a:rPr>
              <a:t>Picardi</a:t>
            </a:r>
            <a:endParaRPr lang="en-US" b="1" i="1" dirty="0">
              <a:solidFill>
                <a:srgbClr val="333333"/>
              </a:solidFill>
              <a:effectLst/>
              <a:latin typeface="helvetica-w01-roman"/>
            </a:endParaRPr>
          </a:p>
          <a:p>
            <a:pPr marL="285750" indent="-285750">
              <a:buFont typeface="Arial" panose="020B0604020202020204" pitchFamily="34" charset="0"/>
              <a:buChar char="•"/>
            </a:pPr>
            <a:r>
              <a:rPr lang="en-US" dirty="0"/>
              <a:t>Being proficient in the use of programming tools and effectively apply them to store, process, manage, analyze, and visualize data have become </a:t>
            </a:r>
            <a:r>
              <a:rPr lang="en-US" b="1" dirty="0"/>
              <a:t>must-have skills </a:t>
            </a:r>
            <a:r>
              <a:rPr lang="en-US" dirty="0"/>
              <a:t>to take part in the scientific discourse.</a:t>
            </a:r>
            <a:endParaRPr lang="en-US" b="1" i="1" dirty="0">
              <a:solidFill>
                <a:srgbClr val="333333"/>
              </a:solidFill>
              <a:effectLst/>
              <a:latin typeface="helvetica-w01-roman"/>
            </a:endParaRPr>
          </a:p>
          <a:p>
            <a:pPr marL="285750" indent="-285750">
              <a:buFont typeface="Arial" panose="020B0604020202020204" pitchFamily="34" charset="0"/>
              <a:buChar char="•"/>
            </a:pPr>
            <a:endParaRPr lang="en-US" b="1" i="1" dirty="0"/>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dirty="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dirty="0"/>
              <a:t>Everything meaningful in one folder structure</a:t>
            </a:r>
          </a:p>
          <a:p>
            <a:pPr marL="457200" indent="-457200">
              <a:buFont typeface="Arial" panose="020B0604020202020204" pitchFamily="34" charset="0"/>
              <a:buChar char="•"/>
            </a:pPr>
            <a:r>
              <a:rPr lang="en-US" sz="2800" dirty="0"/>
              <a:t>Folder Structure</a:t>
            </a:r>
          </a:p>
          <a:p>
            <a:pPr marL="914400" lvl="1" indent="-457200">
              <a:buFont typeface="Arial" panose="020B0604020202020204" pitchFamily="34" charset="0"/>
              <a:buChar char="•"/>
            </a:pPr>
            <a:r>
              <a:rPr lang="en-US" sz="2600" dirty="0"/>
              <a:t>Project-based</a:t>
            </a:r>
          </a:p>
          <a:p>
            <a:pPr marL="914400" lvl="1" indent="-457200">
              <a:buFont typeface="Arial" panose="020B0604020202020204" pitchFamily="34" charset="0"/>
              <a:buChar char="•"/>
            </a:pPr>
            <a:r>
              <a:rPr lang="en-US" sz="2600" dirty="0"/>
              <a:t>Activity-based</a:t>
            </a:r>
          </a:p>
          <a:p>
            <a:pPr marL="457200" indent="-457200">
              <a:buFont typeface="Arial" panose="020B0604020202020204" pitchFamily="34" charset="0"/>
              <a:buChar char="•"/>
            </a:pPr>
            <a:r>
              <a:rPr lang="en-US" sz="2800" dirty="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dirty="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dirty="0"/>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dirty="0">
                <a:solidFill>
                  <a:srgbClr val="333333"/>
                </a:solidFill>
                <a:latin typeface="Helvetica Neue"/>
              </a:rPr>
              <a:t>R</a:t>
            </a:r>
            <a:r>
              <a:rPr lang="en-US" b="1" i="0" dirty="0">
                <a:solidFill>
                  <a:srgbClr val="333333"/>
                </a:solidFill>
                <a:effectLst/>
                <a:latin typeface="Helvetica Neue"/>
              </a:rPr>
              <a:t>aw data should never be changed</a:t>
            </a:r>
            <a:r>
              <a:rPr lang="en-US" b="0" i="0" dirty="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dirty="0">
                <a:solidFill>
                  <a:srgbClr val="333333"/>
                </a:solidFill>
                <a:effectLst/>
                <a:latin typeface="Helvetica Neue"/>
              </a:rPr>
              <a:t>The processed, clean version of your data will go into a dedicated “</a:t>
            </a:r>
            <a:r>
              <a:rPr lang="en-US" b="0" i="0" dirty="0" err="1">
                <a:solidFill>
                  <a:srgbClr val="333333"/>
                </a:solidFill>
                <a:effectLst/>
                <a:latin typeface="Helvetica Neue"/>
              </a:rPr>
              <a:t>processed_data</a:t>
            </a:r>
            <a:r>
              <a:rPr lang="en-US" b="0" i="0" dirty="0">
                <a:solidFill>
                  <a:srgbClr val="333333"/>
                </a:solidFill>
                <a:effectLst/>
                <a:latin typeface="Helvetica Neue"/>
              </a:rPr>
              <a:t>” folder.</a:t>
            </a:r>
          </a:p>
          <a:p>
            <a:pPr algn="l">
              <a:buFont typeface="+mj-lt"/>
              <a:buAutoNum type="arabicPeriod"/>
            </a:pPr>
            <a:r>
              <a:rPr lang="en-US" b="0" i="0" dirty="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dirty="0">
                <a:solidFill>
                  <a:srgbClr val="333333"/>
                </a:solidFill>
                <a:effectLst/>
                <a:latin typeface="Helvetica Neue"/>
              </a:rPr>
              <a:t>If there are text documents, put them in their own folder (e.g., “docs”)</a:t>
            </a:r>
          </a:p>
          <a:p>
            <a:pPr algn="l">
              <a:buFont typeface="+mj-lt"/>
              <a:buAutoNum type="arabicPeriod"/>
            </a:pPr>
            <a:r>
              <a:rPr lang="en-US" b="0" i="0" dirty="0">
                <a:solidFill>
                  <a:srgbClr val="333333"/>
                </a:solidFill>
                <a:effectLst/>
                <a:latin typeface="Helvetica Neue"/>
              </a:rPr>
              <a:t>Code also has its own folder. If you write a lot of functions, it can be helpful to have a “funs” folder to store those and a “</a:t>
            </a:r>
            <a:r>
              <a:rPr lang="en-US" b="0" i="0" dirty="0" err="1">
                <a:solidFill>
                  <a:srgbClr val="333333"/>
                </a:solidFill>
                <a:effectLst/>
                <a:latin typeface="Helvetica Neue"/>
              </a:rPr>
              <a:t>src</a:t>
            </a:r>
            <a:r>
              <a:rPr lang="en-US" b="0" i="0" dirty="0">
                <a:solidFill>
                  <a:srgbClr val="333333"/>
                </a:solidFill>
                <a:effectLst/>
                <a:latin typeface="Helvetica Neue"/>
              </a:rPr>
              <a:t>” (for ‘source’) folder to save processing/analysis code.</a:t>
            </a:r>
          </a:p>
          <a:p>
            <a:pPr algn="l">
              <a:buFont typeface="+mj-lt"/>
              <a:buAutoNum type="arabicPeriod"/>
            </a:pPr>
            <a:r>
              <a:rPr lang="en-US" b="0" i="0" dirty="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dirty="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dirty="0"/>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10420BED-581A-11A1-020E-BC6C366F27C0}"/>
              </a:ext>
            </a:extLst>
          </p:cNvPr>
          <p:cNvSpPr>
            <a:spLocks noGrp="1"/>
          </p:cNvSpPr>
          <p:nvPr>
            <p:ph type="pic" idx="1"/>
          </p:nvPr>
        </p:nvSpPr>
        <p:spPr/>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95496234"/>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51</TotalTime>
  <Words>363</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Importance of Reproducible Science</vt:lpstr>
      <vt:lpstr>Project Organization</vt:lpstr>
      <vt:lpstr>Golden rules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Winter, Veronica A</cp:lastModifiedBy>
  <cp:revision>1</cp:revision>
  <dcterms:created xsi:type="dcterms:W3CDTF">2022-09-25T16:25:45Z</dcterms:created>
  <dcterms:modified xsi:type="dcterms:W3CDTF">2022-10-04T14:38:11Z</dcterms:modified>
</cp:coreProperties>
</file>